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9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20" r:id="rId80"/>
    <p:sldId id="321" r:id="rId81"/>
    <p:sldId id="322" r:id="rId82"/>
    <p:sldId id="323" r:id="rId83"/>
    <p:sldId id="327" r:id="rId84"/>
    <p:sldId id="326" r:id="rId85"/>
    <p:sldId id="328" r:id="rId86"/>
    <p:sldId id="324" r:id="rId87"/>
    <p:sldId id="325" r:id="rId88"/>
    <p:sldId id="329" r:id="rId89"/>
    <p:sldId id="332" r:id="rId90"/>
    <p:sldId id="333" r:id="rId91"/>
    <p:sldId id="330" r:id="rId92"/>
    <p:sldId id="331" r:id="rId93"/>
    <p:sldId id="319" r:id="rId9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FF6B-0EB1-6611-BFF9-310CB7CDB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A6EB3-D6ED-00AE-BB10-F1D6C333B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64492-0E95-C396-4986-93C931E8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0AAC0-1906-2585-12FF-6750C1FA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2926E-E212-B7B4-7BE5-85ECCAEB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29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BC04-6FE7-FAFB-796E-BB92CBF4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FC3C7-E586-69C7-65DF-60DA3B0B2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8E230-2D9B-2BAE-81AB-688328EF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0E15D-B7ED-3881-7F67-7A13A14E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20DB2-5E72-4474-C1E5-226895C8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34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70234-8333-457D-2ABF-331D0F37F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FC961-7148-F12A-0DC5-D5F4D93E9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2C968-BDE7-6AB0-C6C5-8EA17F06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7199-FE34-B383-832B-2932D474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914F9-F0B8-EEDA-4784-8D2DDC89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46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2717-176A-AB66-8F4A-8B5A7BDA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478B6-3D5B-F4F6-AAA6-770F37227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CD2DA-CA1E-0683-14EF-B4B2B3CC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913D1-2FF5-75E9-9B9E-74A90D8A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7E929-E176-12E4-6C3F-FFF6F424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68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7ED6-A1B5-9181-B083-B0C01A7A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DA177-3A4E-5E46-5E8A-27D520758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19464-6D06-8EC6-DFB6-D164E70A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DBBD-D795-6B2B-39DC-94EEE074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8C088-C4BD-3D1A-DEB7-F6E29CB7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7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917D-27CC-F768-3D0C-55D7E063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04B13-1D9C-14CA-2132-65759239B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FE342-D9AB-5E65-3C10-ECC83A53C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F01BA-123C-1E7A-E4A2-C6B690047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09021-76E2-4CC6-7E22-E0E0855E2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E66A5-FD9B-3003-1F43-C0FAB592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82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E31C-BAA1-6546-DB35-A118F8EC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50E2-81AB-91ED-3E46-28821E6E0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3D729-0BF2-5965-83A9-A6F2F96BA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7BDB9-EB8A-3CA7-ECB2-501CB2950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DC84C-4AC8-C74F-1C8D-4E2E3508A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307443-24DC-7398-B7DB-01F83049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7DE9B1-6760-0504-942C-C8337C00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4EF1C-4AD4-B616-9380-312FC4D9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90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B47F-003B-6708-4A61-4AAFCD95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D7E6E-C69B-A455-83E4-3F74E69E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8899F-76EC-5FBF-32AE-A9B53DC0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78663-4553-DFC8-E935-6C906A11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76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CAF077-85EB-A376-FE79-E26CF53C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C6D5A-00A0-AEF4-D369-F69C5D9B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1D758-D84A-2B35-0A96-16B36C1A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20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0563-4E29-B40E-409D-5CC9517A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697C-5EA3-ABED-FE46-83883376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68A82-7BA6-D17F-75D3-B6A834A65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E6515-B303-5B27-E9F1-2825E445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032A7-A53A-7A1A-BF75-A4E4041F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DDFA3-FAE6-72EA-DF8E-E6D47D88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39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92C5-23B8-3926-F424-77BBAF12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8E5070-D6F0-1F11-50E9-E8C4E307C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4777B-6128-B6F8-9A7B-C6E73A5C0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B705D-817A-4ABE-B068-F1C4B547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835D9-811F-A9FE-1E66-4290AF9B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89131-5471-EDE6-1F33-28DD9084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26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E376D-EA7D-3AAB-ADF5-E669481C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E722-0210-F934-EFDD-7512A8BC0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5C691-2EDC-DAA9-79AE-890815D75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F2592-F541-4BC9-AF07-E4B43F9351F9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0936E-AFD1-465E-90D5-5BD22D894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BCAD3-6BBF-00BA-36F1-6F96B20EE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42D1B-6994-4076-A9A5-3B905E0381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415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442B-D23E-B057-9A42-65D26BDB6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679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1)">
            <a:extLst>
              <a:ext uri="{FF2B5EF4-FFF2-40B4-BE49-F238E27FC236}">
                <a16:creationId xmlns:a16="http://schemas.microsoft.com/office/drawing/2014/main" id="{4BF2DC5D-7598-ADC8-8F44-475A9DDD96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0"/>
            <a:ext cx="976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2)">
            <a:extLst>
              <a:ext uri="{FF2B5EF4-FFF2-40B4-BE49-F238E27FC236}">
                <a16:creationId xmlns:a16="http://schemas.microsoft.com/office/drawing/2014/main" id="{E0AF795F-DFCD-9909-3E95-2CDDE188E7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0"/>
            <a:ext cx="1129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3)">
            <a:extLst>
              <a:ext uri="{FF2B5EF4-FFF2-40B4-BE49-F238E27FC236}">
                <a16:creationId xmlns:a16="http://schemas.microsoft.com/office/drawing/2014/main" id="{F15C11D0-C3C1-B4CD-B4F3-FD88FB69DB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71" y="0"/>
            <a:ext cx="6507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0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4)">
            <a:extLst>
              <a:ext uri="{FF2B5EF4-FFF2-40B4-BE49-F238E27FC236}">
                <a16:creationId xmlns:a16="http://schemas.microsoft.com/office/drawing/2014/main" id="{39A1B806-803C-0023-8FAC-214680D156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0"/>
            <a:ext cx="759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5)">
            <a:extLst>
              <a:ext uri="{FF2B5EF4-FFF2-40B4-BE49-F238E27FC236}">
                <a16:creationId xmlns:a16="http://schemas.microsoft.com/office/drawing/2014/main" id="{7EE3E38A-CC27-660B-05BA-CDF821212F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25" y="0"/>
            <a:ext cx="8335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6)">
            <a:extLst>
              <a:ext uri="{FF2B5EF4-FFF2-40B4-BE49-F238E27FC236}">
                <a16:creationId xmlns:a16="http://schemas.microsoft.com/office/drawing/2014/main" id="{F1D739CA-11BC-564B-595F-C7BA33BD21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8" y="0"/>
            <a:ext cx="877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7)">
            <a:extLst>
              <a:ext uri="{FF2B5EF4-FFF2-40B4-BE49-F238E27FC236}">
                <a16:creationId xmlns:a16="http://schemas.microsoft.com/office/drawing/2014/main" id="{841B3778-5005-EA37-1CB1-0A07E5C045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8" y="0"/>
            <a:ext cx="11007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2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1">
            <a:extLst>
              <a:ext uri="{FF2B5EF4-FFF2-40B4-BE49-F238E27FC236}">
                <a16:creationId xmlns:a16="http://schemas.microsoft.com/office/drawing/2014/main" id="{61D678F4-ACD4-2397-A795-E6EAD5565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850"/>
            <a:ext cx="12192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67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2">
            <a:extLst>
              <a:ext uri="{FF2B5EF4-FFF2-40B4-BE49-F238E27FC236}">
                <a16:creationId xmlns:a16="http://schemas.microsoft.com/office/drawing/2014/main" id="{E7D6B7D8-39FC-274B-0DCE-BA22B5AFF0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588"/>
            <a:ext cx="12192000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3">
            <a:extLst>
              <a:ext uri="{FF2B5EF4-FFF2-40B4-BE49-F238E27FC236}">
                <a16:creationId xmlns:a16="http://schemas.microsoft.com/office/drawing/2014/main" id="{6178E9DD-1B29-088E-9464-57F7F1A9F8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35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8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DE7F1F-DE9C-262B-AE1A-5A32C39A3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963800"/>
              </p:ext>
            </p:extLst>
          </p:nvPr>
        </p:nvGraphicFramePr>
        <p:xfrm>
          <a:off x="643467" y="1109295"/>
          <a:ext cx="10905067" cy="4639412"/>
        </p:xfrm>
        <a:graphic>
          <a:graphicData uri="http://schemas.openxmlformats.org/drawingml/2006/table">
            <a:tbl>
              <a:tblPr firstRow="1" firstCol="1" bandRow="1"/>
              <a:tblGrid>
                <a:gridCol w="2112424">
                  <a:extLst>
                    <a:ext uri="{9D8B030D-6E8A-4147-A177-3AD203B41FA5}">
                      <a16:colId xmlns:a16="http://schemas.microsoft.com/office/drawing/2014/main" val="1107190086"/>
                    </a:ext>
                  </a:extLst>
                </a:gridCol>
                <a:gridCol w="3521985">
                  <a:extLst>
                    <a:ext uri="{9D8B030D-6E8A-4147-A177-3AD203B41FA5}">
                      <a16:colId xmlns:a16="http://schemas.microsoft.com/office/drawing/2014/main" val="4085424444"/>
                    </a:ext>
                  </a:extLst>
                </a:gridCol>
                <a:gridCol w="3605769">
                  <a:extLst>
                    <a:ext uri="{9D8B030D-6E8A-4147-A177-3AD203B41FA5}">
                      <a16:colId xmlns:a16="http://schemas.microsoft.com/office/drawing/2014/main" val="140074405"/>
                    </a:ext>
                  </a:extLst>
                </a:gridCol>
                <a:gridCol w="1664889">
                  <a:extLst>
                    <a:ext uri="{9D8B030D-6E8A-4147-A177-3AD203B41FA5}">
                      <a16:colId xmlns:a16="http://schemas.microsoft.com/office/drawing/2014/main" val="2420118720"/>
                    </a:ext>
                  </a:extLst>
                </a:gridCol>
              </a:tblGrid>
              <a:tr h="266453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Day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Topic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Chapter Details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Time Duration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42026"/>
                  </a:ext>
                </a:extLst>
              </a:tr>
              <a:tr h="266453">
                <a:tc rowSpan="16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Day 5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Set theory and sub query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Set theory for SQL Joins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 mins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79864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UNION vs. UNION ALL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9123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Comparing two set operations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555647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INTERSECT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611634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Review UNION and INTERSECT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1099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EXCEPT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795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Subquerying with semi joins and anti joins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983879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Multiple WHERE clauses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103829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Semi join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626092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Diagnosing problems using anti join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500708"/>
                  </a:ext>
                </a:extLst>
              </a:tr>
              <a:tr h="376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 mins Break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0843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 Query part II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Subqueries inside WHERE and SELECT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 mins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468" marR="122468" marT="61234" marB="6123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749878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 inside WHERE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612306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 inside SELECT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63301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Subqueries inside FROM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684761"/>
                  </a:ext>
                </a:extLst>
              </a:tr>
              <a:tr h="2664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Subquery inside FROM</a:t>
                      </a:r>
                      <a:endParaRPr lang="en-IN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851" marR="91851" marT="127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20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80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4">
            <a:extLst>
              <a:ext uri="{FF2B5EF4-FFF2-40B4-BE49-F238E27FC236}">
                <a16:creationId xmlns:a16="http://schemas.microsoft.com/office/drawing/2014/main" id="{0F1D5DBE-4738-E0ED-C195-2E80CF1C0B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70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95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5">
            <a:extLst>
              <a:ext uri="{FF2B5EF4-FFF2-40B4-BE49-F238E27FC236}">
                <a16:creationId xmlns:a16="http://schemas.microsoft.com/office/drawing/2014/main" id="{473CD67D-73C3-CCC6-8400-432B6374CF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24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6">
            <a:extLst>
              <a:ext uri="{FF2B5EF4-FFF2-40B4-BE49-F238E27FC236}">
                <a16:creationId xmlns:a16="http://schemas.microsoft.com/office/drawing/2014/main" id="{32E4B52B-FA83-963D-DCFF-93C1B3366E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1219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1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7">
            <a:extLst>
              <a:ext uri="{FF2B5EF4-FFF2-40B4-BE49-F238E27FC236}">
                <a16:creationId xmlns:a16="http://schemas.microsoft.com/office/drawing/2014/main" id="{D6F14D2F-57A3-E460-0437-BE187AA4DC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20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8">
            <a:extLst>
              <a:ext uri="{FF2B5EF4-FFF2-40B4-BE49-F238E27FC236}">
                <a16:creationId xmlns:a16="http://schemas.microsoft.com/office/drawing/2014/main" id="{56F5C14E-9F2D-B400-1512-248912FEA9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9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09">
            <a:extLst>
              <a:ext uri="{FF2B5EF4-FFF2-40B4-BE49-F238E27FC236}">
                <a16:creationId xmlns:a16="http://schemas.microsoft.com/office/drawing/2014/main" id="{A748B89E-89FD-8D58-2F79-5BFAF72D7D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56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9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0">
            <a:extLst>
              <a:ext uri="{FF2B5EF4-FFF2-40B4-BE49-F238E27FC236}">
                <a16:creationId xmlns:a16="http://schemas.microsoft.com/office/drawing/2014/main" id="{5CDA3496-B69B-F806-3E0F-09C1ABBA65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350"/>
            <a:ext cx="12192000" cy="4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67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1">
            <a:extLst>
              <a:ext uri="{FF2B5EF4-FFF2-40B4-BE49-F238E27FC236}">
                <a16:creationId xmlns:a16="http://schemas.microsoft.com/office/drawing/2014/main" id="{EEC3E461-5448-4892-AC92-20F083A8A4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0"/>
            <a:ext cx="1219200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85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2">
            <a:extLst>
              <a:ext uri="{FF2B5EF4-FFF2-40B4-BE49-F238E27FC236}">
                <a16:creationId xmlns:a16="http://schemas.microsoft.com/office/drawing/2014/main" id="{8726EE18-EB88-9910-B2CD-331DD8D1D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63"/>
            <a:ext cx="1219200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90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3">
            <a:extLst>
              <a:ext uri="{FF2B5EF4-FFF2-40B4-BE49-F238E27FC236}">
                <a16:creationId xmlns:a16="http://schemas.microsoft.com/office/drawing/2014/main" id="{DB89BB3E-43D0-9828-96F1-6B53038BD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4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all with travel photos">
            <a:extLst>
              <a:ext uri="{FF2B5EF4-FFF2-40B4-BE49-F238E27FC236}">
                <a16:creationId xmlns:a16="http://schemas.microsoft.com/office/drawing/2014/main" id="{0D0AE457-800E-8D98-4BB1-46D6CC959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F3217-8122-6F40-BB71-D393620F0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Time For Revision</a:t>
            </a:r>
          </a:p>
        </p:txBody>
      </p:sp>
    </p:spTree>
    <p:extLst>
      <p:ext uri="{BB962C8B-B14F-4D97-AF65-F5344CB8AC3E}">
        <p14:creationId xmlns:p14="http://schemas.microsoft.com/office/powerpoint/2010/main" val="20001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5">
            <a:extLst>
              <a:ext uri="{FF2B5EF4-FFF2-40B4-BE49-F238E27FC236}">
                <a16:creationId xmlns:a16="http://schemas.microsoft.com/office/drawing/2014/main" id="{00AE3180-27EB-4C73-D834-A29C44D2B8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488"/>
            <a:ext cx="12192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63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6">
            <a:extLst>
              <a:ext uri="{FF2B5EF4-FFF2-40B4-BE49-F238E27FC236}">
                <a16:creationId xmlns:a16="http://schemas.microsoft.com/office/drawing/2014/main" id="{C5E9DEA0-0ADD-AA95-6E9D-5D05A36C7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0"/>
            <a:ext cx="12192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2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7">
            <a:extLst>
              <a:ext uri="{FF2B5EF4-FFF2-40B4-BE49-F238E27FC236}">
                <a16:creationId xmlns:a16="http://schemas.microsoft.com/office/drawing/2014/main" id="{62FCE2B4-DAAF-22D6-1A41-429950ED4E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8">
            <a:extLst>
              <a:ext uri="{FF2B5EF4-FFF2-40B4-BE49-F238E27FC236}">
                <a16:creationId xmlns:a16="http://schemas.microsoft.com/office/drawing/2014/main" id="{AEE619B1-86C4-328E-1A37-6D54CC3E1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838"/>
            <a:ext cx="12192000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10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19">
            <a:extLst>
              <a:ext uri="{FF2B5EF4-FFF2-40B4-BE49-F238E27FC236}">
                <a16:creationId xmlns:a16="http://schemas.microsoft.com/office/drawing/2014/main" id="{6903B056-1DCE-AE9F-01F8-29880ED504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05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0">
            <a:extLst>
              <a:ext uri="{FF2B5EF4-FFF2-40B4-BE49-F238E27FC236}">
                <a16:creationId xmlns:a16="http://schemas.microsoft.com/office/drawing/2014/main" id="{60DF5E83-4784-0D62-0BEB-F33CDD8E52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75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1">
            <a:extLst>
              <a:ext uri="{FF2B5EF4-FFF2-40B4-BE49-F238E27FC236}">
                <a16:creationId xmlns:a16="http://schemas.microsoft.com/office/drawing/2014/main" id="{D16801F1-A72F-E26D-CC09-10B6A048F3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"/>
            <a:ext cx="12192000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86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2">
            <a:extLst>
              <a:ext uri="{FF2B5EF4-FFF2-40B4-BE49-F238E27FC236}">
                <a16:creationId xmlns:a16="http://schemas.microsoft.com/office/drawing/2014/main" id="{98541A8A-1B37-7C93-FC19-45B76BC22A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87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4">
            <a:extLst>
              <a:ext uri="{FF2B5EF4-FFF2-40B4-BE49-F238E27FC236}">
                <a16:creationId xmlns:a16="http://schemas.microsoft.com/office/drawing/2014/main" id="{BCF0050F-527E-8B93-9B05-F5B1854BE5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6600"/>
            <a:ext cx="12192000" cy="2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6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5">
            <a:extLst>
              <a:ext uri="{FF2B5EF4-FFF2-40B4-BE49-F238E27FC236}">
                <a16:creationId xmlns:a16="http://schemas.microsoft.com/office/drawing/2014/main" id="{449343EE-7CCF-02B8-5BD2-2C13190EA2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588"/>
            <a:ext cx="12192000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4)">
            <a:extLst>
              <a:ext uri="{FF2B5EF4-FFF2-40B4-BE49-F238E27FC236}">
                <a16:creationId xmlns:a16="http://schemas.microsoft.com/office/drawing/2014/main" id="{BB9F1255-178F-5D85-0122-56E7DA7C8D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0"/>
            <a:ext cx="968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7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6">
            <a:extLst>
              <a:ext uri="{FF2B5EF4-FFF2-40B4-BE49-F238E27FC236}">
                <a16:creationId xmlns:a16="http://schemas.microsoft.com/office/drawing/2014/main" id="{98C0595C-2641-B549-B028-B515936475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88"/>
            <a:ext cx="12192000" cy="60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27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1_page-0027">
            <a:extLst>
              <a:ext uri="{FF2B5EF4-FFF2-40B4-BE49-F238E27FC236}">
                <a16:creationId xmlns:a16="http://schemas.microsoft.com/office/drawing/2014/main" id="{72C3569B-044C-4FBC-6CFD-2CF23AF01B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7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1">
            <a:extLst>
              <a:ext uri="{FF2B5EF4-FFF2-40B4-BE49-F238E27FC236}">
                <a16:creationId xmlns:a16="http://schemas.microsoft.com/office/drawing/2014/main" id="{E20F4F6A-CF31-9450-66E8-F6D79A0BE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121920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13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2">
            <a:extLst>
              <a:ext uri="{FF2B5EF4-FFF2-40B4-BE49-F238E27FC236}">
                <a16:creationId xmlns:a16="http://schemas.microsoft.com/office/drawing/2014/main" id="{395E70F2-B534-83AD-09AE-AE91FD7D40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438"/>
            <a:ext cx="12192000" cy="56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36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3">
            <a:extLst>
              <a:ext uri="{FF2B5EF4-FFF2-40B4-BE49-F238E27FC236}">
                <a16:creationId xmlns:a16="http://schemas.microsoft.com/office/drawing/2014/main" id="{167746AE-7029-5F49-0FB0-C59A70F66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513"/>
            <a:ext cx="12192000" cy="34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86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4">
            <a:extLst>
              <a:ext uri="{FF2B5EF4-FFF2-40B4-BE49-F238E27FC236}">
                <a16:creationId xmlns:a16="http://schemas.microsoft.com/office/drawing/2014/main" id="{E6979AFD-1C49-EE55-0CF8-9D9D0F0D3F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88"/>
            <a:ext cx="1219200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47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5">
            <a:extLst>
              <a:ext uri="{FF2B5EF4-FFF2-40B4-BE49-F238E27FC236}">
                <a16:creationId xmlns:a16="http://schemas.microsoft.com/office/drawing/2014/main" id="{76E790BE-B05D-FF32-37C7-93F694D6D7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"/>
            <a:ext cx="12192000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06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6">
            <a:extLst>
              <a:ext uri="{FF2B5EF4-FFF2-40B4-BE49-F238E27FC236}">
                <a16:creationId xmlns:a16="http://schemas.microsoft.com/office/drawing/2014/main" id="{63D386D3-1DBD-C51A-468F-D531326CB5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20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7">
            <a:extLst>
              <a:ext uri="{FF2B5EF4-FFF2-40B4-BE49-F238E27FC236}">
                <a16:creationId xmlns:a16="http://schemas.microsoft.com/office/drawing/2014/main" id="{EFFB949D-7474-89C3-DCF5-CE56F4FC00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98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8">
            <a:extLst>
              <a:ext uri="{FF2B5EF4-FFF2-40B4-BE49-F238E27FC236}">
                <a16:creationId xmlns:a16="http://schemas.microsoft.com/office/drawing/2014/main" id="{92BC01AF-6931-A373-2979-22F6854D8C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6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5)">
            <a:extLst>
              <a:ext uri="{FF2B5EF4-FFF2-40B4-BE49-F238E27FC236}">
                <a16:creationId xmlns:a16="http://schemas.microsoft.com/office/drawing/2014/main" id="{F9B123F2-E7B3-E1E9-5D3F-23D79ECC00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3" y="0"/>
            <a:ext cx="11191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83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09">
            <a:extLst>
              <a:ext uri="{FF2B5EF4-FFF2-40B4-BE49-F238E27FC236}">
                <a16:creationId xmlns:a16="http://schemas.microsoft.com/office/drawing/2014/main" id="{D4A883BD-2256-A6C4-34B0-52480C3E86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39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0">
            <a:extLst>
              <a:ext uri="{FF2B5EF4-FFF2-40B4-BE49-F238E27FC236}">
                <a16:creationId xmlns:a16="http://schemas.microsoft.com/office/drawing/2014/main" id="{8B4CDE95-81F5-4B6F-A946-62C64D130C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6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1">
            <a:extLst>
              <a:ext uri="{FF2B5EF4-FFF2-40B4-BE49-F238E27FC236}">
                <a16:creationId xmlns:a16="http://schemas.microsoft.com/office/drawing/2014/main" id="{722AFD0B-8010-A9B1-C5AB-7A9B497F90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2">
            <a:extLst>
              <a:ext uri="{FF2B5EF4-FFF2-40B4-BE49-F238E27FC236}">
                <a16:creationId xmlns:a16="http://schemas.microsoft.com/office/drawing/2014/main" id="{EB801FF9-5A1E-F423-CA67-E0A53B3AA3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86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3">
            <a:extLst>
              <a:ext uri="{FF2B5EF4-FFF2-40B4-BE49-F238E27FC236}">
                <a16:creationId xmlns:a16="http://schemas.microsoft.com/office/drawing/2014/main" id="{D4631712-44A5-06A2-9146-C9AE11F599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725"/>
            <a:ext cx="12192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8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5">
            <a:extLst>
              <a:ext uri="{FF2B5EF4-FFF2-40B4-BE49-F238E27FC236}">
                <a16:creationId xmlns:a16="http://schemas.microsoft.com/office/drawing/2014/main" id="{251337B7-9DD3-1F1A-29C6-093D6F22DD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438"/>
            <a:ext cx="12192000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70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6">
            <a:extLst>
              <a:ext uri="{FF2B5EF4-FFF2-40B4-BE49-F238E27FC236}">
                <a16:creationId xmlns:a16="http://schemas.microsoft.com/office/drawing/2014/main" id="{1FC58AB6-BD18-AB36-12BB-0F7E175097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388"/>
            <a:ext cx="12192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96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7">
            <a:extLst>
              <a:ext uri="{FF2B5EF4-FFF2-40B4-BE49-F238E27FC236}">
                <a16:creationId xmlns:a16="http://schemas.microsoft.com/office/drawing/2014/main" id="{F727637C-6480-2C4A-60B1-408BD3D1FB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438"/>
            <a:ext cx="12192000" cy="3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8">
            <a:extLst>
              <a:ext uri="{FF2B5EF4-FFF2-40B4-BE49-F238E27FC236}">
                <a16:creationId xmlns:a16="http://schemas.microsoft.com/office/drawing/2014/main" id="{01492C60-DA2D-7053-66AB-AC11891CDC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00"/>
            <a:ext cx="12192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89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19">
            <a:extLst>
              <a:ext uri="{FF2B5EF4-FFF2-40B4-BE49-F238E27FC236}">
                <a16:creationId xmlns:a16="http://schemas.microsoft.com/office/drawing/2014/main" id="{DC143C85-2771-5B1D-849B-909DD7B59C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8"/>
            <a:ext cx="12192000" cy="60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5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6)">
            <a:extLst>
              <a:ext uri="{FF2B5EF4-FFF2-40B4-BE49-F238E27FC236}">
                <a16:creationId xmlns:a16="http://schemas.microsoft.com/office/drawing/2014/main" id="{A22A8857-932B-BD86-C9B4-EF24F1D55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5" y="118979"/>
            <a:ext cx="5721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23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0">
            <a:extLst>
              <a:ext uri="{FF2B5EF4-FFF2-40B4-BE49-F238E27FC236}">
                <a16:creationId xmlns:a16="http://schemas.microsoft.com/office/drawing/2014/main" id="{6708099C-455A-4477-9849-2097DE824B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88"/>
            <a:ext cx="12192000" cy="60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91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2">
            <a:extLst>
              <a:ext uri="{FF2B5EF4-FFF2-40B4-BE49-F238E27FC236}">
                <a16:creationId xmlns:a16="http://schemas.microsoft.com/office/drawing/2014/main" id="{03CDE59E-1583-F801-3C44-ADD91D14AE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863"/>
            <a:ext cx="12192000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401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3">
            <a:extLst>
              <a:ext uri="{FF2B5EF4-FFF2-40B4-BE49-F238E27FC236}">
                <a16:creationId xmlns:a16="http://schemas.microsoft.com/office/drawing/2014/main" id="{E24AB2D3-3ED3-90B1-0D40-97E6D53681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4">
            <a:extLst>
              <a:ext uri="{FF2B5EF4-FFF2-40B4-BE49-F238E27FC236}">
                <a16:creationId xmlns:a16="http://schemas.microsoft.com/office/drawing/2014/main" id="{AB63A1DE-13C1-E887-805C-0A69B004C5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12192000" cy="51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77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5">
            <a:extLst>
              <a:ext uri="{FF2B5EF4-FFF2-40B4-BE49-F238E27FC236}">
                <a16:creationId xmlns:a16="http://schemas.microsoft.com/office/drawing/2014/main" id="{102307F1-7C91-343C-A370-EADDB06E33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388"/>
            <a:ext cx="12192000" cy="6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8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7">
            <a:extLst>
              <a:ext uri="{FF2B5EF4-FFF2-40B4-BE49-F238E27FC236}">
                <a16:creationId xmlns:a16="http://schemas.microsoft.com/office/drawing/2014/main" id="{8F3FF152-BFB4-E633-4F5D-E0DA775261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0113"/>
            <a:ext cx="12192000" cy="25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90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8">
            <a:extLst>
              <a:ext uri="{FF2B5EF4-FFF2-40B4-BE49-F238E27FC236}">
                <a16:creationId xmlns:a16="http://schemas.microsoft.com/office/drawing/2014/main" id="{9CEC29D0-74A6-FC75-A439-06D58E6A07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2650"/>
            <a:ext cx="12192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47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29">
            <a:extLst>
              <a:ext uri="{FF2B5EF4-FFF2-40B4-BE49-F238E27FC236}">
                <a16:creationId xmlns:a16="http://schemas.microsoft.com/office/drawing/2014/main" id="{E94161A8-8D93-A39C-1214-5049ADBBAC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35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285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30">
            <a:extLst>
              <a:ext uri="{FF2B5EF4-FFF2-40B4-BE49-F238E27FC236}">
                <a16:creationId xmlns:a16="http://schemas.microsoft.com/office/drawing/2014/main" id="{88409237-4D40-E006-EBF8-C9130688DA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488"/>
            <a:ext cx="12192000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157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31">
            <a:extLst>
              <a:ext uri="{FF2B5EF4-FFF2-40B4-BE49-F238E27FC236}">
                <a16:creationId xmlns:a16="http://schemas.microsoft.com/office/drawing/2014/main" id="{63AF0137-361B-A5C2-49B2-2BA63E96FD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4875"/>
            <a:ext cx="1219200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7)">
            <a:extLst>
              <a:ext uri="{FF2B5EF4-FFF2-40B4-BE49-F238E27FC236}">
                <a16:creationId xmlns:a16="http://schemas.microsoft.com/office/drawing/2014/main" id="{22BF2355-2330-747C-F2C5-01739ABDE5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0"/>
            <a:ext cx="1042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89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5 Part 2_page-0032">
            <a:extLst>
              <a:ext uri="{FF2B5EF4-FFF2-40B4-BE49-F238E27FC236}">
                <a16:creationId xmlns:a16="http://schemas.microsoft.com/office/drawing/2014/main" id="{77CEADA7-A38E-AF5C-F075-03E8E6CB48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575"/>
            <a:ext cx="12192000" cy="19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105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57958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SELECT monarch AS leader, country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UNION</a:t>
            </a:r>
          </a:p>
          <a:p>
            <a:r>
              <a:rPr lang="en-US" sz="3200" b="1" dirty="0"/>
              <a:t>SELECT prime minister, country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ORDER BY country, leader</a:t>
            </a:r>
          </a:p>
          <a:p>
            <a:r>
              <a:rPr lang="en-US" sz="3200" b="1" dirty="0"/>
              <a:t>LIMIT 10;</a:t>
            </a:r>
          </a:p>
        </p:txBody>
      </p:sp>
    </p:spTree>
    <p:extLst>
      <p:ext uri="{BB962C8B-B14F-4D97-AF65-F5344CB8AC3E}">
        <p14:creationId xmlns:p14="http://schemas.microsoft.com/office/powerpoint/2010/main" val="465612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5795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--UNION ALL with the leaders</a:t>
            </a:r>
          </a:p>
          <a:p>
            <a:r>
              <a:rPr lang="en-US" sz="3200" b="1" dirty="0"/>
              <a:t>SELECT monarch AS leader, country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UNION ALL</a:t>
            </a:r>
          </a:p>
          <a:p>
            <a:r>
              <a:rPr lang="en-US" sz="3200" b="1" dirty="0"/>
              <a:t>SELECT prime minister, country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ORDER BY Leader, country</a:t>
            </a:r>
          </a:p>
          <a:p>
            <a:r>
              <a:rPr lang="en-US" sz="3200" b="1" dirty="0"/>
              <a:t>LIMIT 10;</a:t>
            </a:r>
          </a:p>
        </p:txBody>
      </p:sp>
    </p:spTree>
    <p:extLst>
      <p:ext uri="{BB962C8B-B14F-4D97-AF65-F5344CB8AC3E}">
        <p14:creationId xmlns:p14="http://schemas.microsoft.com/office/powerpoint/2010/main" val="2888368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9720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--Countries with prime ministers and presidents</a:t>
            </a:r>
          </a:p>
          <a:p>
            <a:r>
              <a:rPr lang="en-US" sz="3200" b="1" dirty="0"/>
              <a:t>SELECT country as </a:t>
            </a:r>
            <a:r>
              <a:rPr lang="en-US" sz="3200" b="1" dirty="0" err="1"/>
              <a:t>intersect_country</a:t>
            </a:r>
            <a:endParaRPr lang="en-US" sz="3200" b="1" dirty="0"/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INTERSECT</a:t>
            </a:r>
          </a:p>
          <a:p>
            <a:r>
              <a:rPr lang="en-US" sz="3200" b="1" dirty="0"/>
              <a:t>SELECT country</a:t>
            </a:r>
          </a:p>
          <a:p>
            <a:r>
              <a:rPr lang="en-US" sz="3200" b="1" dirty="0"/>
              <a:t>FROM presidents;</a:t>
            </a:r>
          </a:p>
        </p:txBody>
      </p:sp>
    </p:spTree>
    <p:extLst>
      <p:ext uri="{BB962C8B-B14F-4D97-AF65-F5344CB8AC3E}">
        <p14:creationId xmlns:p14="http://schemas.microsoft.com/office/powerpoint/2010/main" val="36002504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82155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--INTERSECT on two fields</a:t>
            </a:r>
          </a:p>
          <a:p>
            <a:r>
              <a:rPr lang="en-US" sz="3200" b="1" dirty="0"/>
              <a:t>SELECT country, prime minister AS Leader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INTERSECT</a:t>
            </a:r>
          </a:p>
          <a:p>
            <a:r>
              <a:rPr lang="en-US" sz="3200" b="1" dirty="0"/>
              <a:t>SELECT country, president</a:t>
            </a:r>
          </a:p>
          <a:p>
            <a:r>
              <a:rPr lang="en-US" sz="3200" b="1" dirty="0"/>
              <a:t>FROM presidents;</a:t>
            </a:r>
          </a:p>
        </p:txBody>
      </p:sp>
    </p:spTree>
    <p:extLst>
      <p:ext uri="{BB962C8B-B14F-4D97-AF65-F5344CB8AC3E}">
        <p14:creationId xmlns:p14="http://schemas.microsoft.com/office/powerpoint/2010/main" val="16529420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82155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--Countries with prime ministers and monarchs</a:t>
            </a:r>
          </a:p>
          <a:p>
            <a:r>
              <a:rPr lang="en-US" sz="3200" b="1" dirty="0"/>
              <a:t>SELECT country, prime minister AS Leader</a:t>
            </a:r>
          </a:p>
          <a:p>
            <a:r>
              <a:rPr lang="en-US" sz="3200" b="1" dirty="0"/>
              <a:t>FROM prime ministers</a:t>
            </a:r>
          </a:p>
          <a:p>
            <a:r>
              <a:rPr lang="en-US" sz="3200" b="1" dirty="0"/>
              <a:t>INTERSECT</a:t>
            </a:r>
          </a:p>
          <a:p>
            <a:r>
              <a:rPr lang="en-US" sz="3200" b="1" dirty="0"/>
              <a:t>SELECT country, monarch</a:t>
            </a:r>
          </a:p>
          <a:p>
            <a:r>
              <a:rPr lang="en-US" sz="3200" b="1" dirty="0"/>
              <a:t>FROM monarchs;</a:t>
            </a:r>
          </a:p>
        </p:txBody>
      </p:sp>
    </p:spTree>
    <p:extLst>
      <p:ext uri="{BB962C8B-B14F-4D97-AF65-F5344CB8AC3E}">
        <p14:creationId xmlns:p14="http://schemas.microsoft.com/office/powerpoint/2010/main" val="2291335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3" y="1378634"/>
            <a:ext cx="82155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--EXCEPT syntax</a:t>
            </a:r>
          </a:p>
          <a:p>
            <a:r>
              <a:rPr lang="en-US" sz="3200" b="1" dirty="0"/>
              <a:t>SELECT monarch, country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EXCEPT</a:t>
            </a:r>
          </a:p>
          <a:p>
            <a:r>
              <a:rPr lang="en-US" sz="3200" b="1" dirty="0"/>
              <a:t>SELECT </a:t>
            </a:r>
            <a:r>
              <a:rPr lang="en-US" sz="3200" b="1" dirty="0" err="1"/>
              <a:t>prime_minister</a:t>
            </a:r>
            <a:r>
              <a:rPr lang="en-US" sz="3200" b="1" dirty="0"/>
              <a:t>, country</a:t>
            </a:r>
          </a:p>
          <a:p>
            <a:r>
              <a:rPr lang="en-US" sz="3200" b="1" dirty="0"/>
              <a:t>FROM prime ministers;</a:t>
            </a:r>
          </a:p>
        </p:txBody>
      </p:sp>
    </p:spTree>
    <p:extLst>
      <p:ext uri="{BB962C8B-B14F-4D97-AF65-F5344CB8AC3E}">
        <p14:creationId xmlns:p14="http://schemas.microsoft.com/office/powerpoint/2010/main" val="27802141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8820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--Finish the semi join (an intro to subqueries)</a:t>
            </a:r>
          </a:p>
          <a:p>
            <a:r>
              <a:rPr lang="en-US" sz="3200" b="1" dirty="0"/>
              <a:t>SELECT president, country, continent</a:t>
            </a:r>
          </a:p>
          <a:p>
            <a:r>
              <a:rPr lang="en-US" sz="3200" b="1" dirty="0"/>
              <a:t>FROM presidents</a:t>
            </a:r>
          </a:p>
          <a:p>
            <a:r>
              <a:rPr lang="en-US" sz="3200" b="1" dirty="0"/>
              <a:t>WHERE country IN</a:t>
            </a:r>
          </a:p>
          <a:p>
            <a:r>
              <a:rPr lang="en-US" sz="3200" b="1" dirty="0"/>
              <a:t>(SELECT country</a:t>
            </a:r>
          </a:p>
          <a:p>
            <a:r>
              <a:rPr lang="en-US" sz="3200" b="1" dirty="0"/>
              <a:t>FROM states</a:t>
            </a:r>
          </a:p>
          <a:p>
            <a:r>
              <a:rPr lang="en-US" sz="3200" b="1" dirty="0"/>
              <a:t>WHERE </a:t>
            </a:r>
            <a:r>
              <a:rPr lang="en-US" sz="3200" b="1" dirty="0" err="1"/>
              <a:t>indep_year</a:t>
            </a:r>
            <a:r>
              <a:rPr lang="en-US" sz="3200" b="1" dirty="0"/>
              <a:t> &lt; 1800);</a:t>
            </a:r>
          </a:p>
        </p:txBody>
      </p:sp>
    </p:spTree>
    <p:extLst>
      <p:ext uri="{BB962C8B-B14F-4D97-AF65-F5344CB8AC3E}">
        <p14:creationId xmlns:p14="http://schemas.microsoft.com/office/powerpoint/2010/main" val="3332830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94253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--An anti join with the presidents</a:t>
            </a:r>
          </a:p>
          <a:p>
            <a:r>
              <a:rPr lang="en-US" sz="3200" b="1" dirty="0"/>
              <a:t>SELECT country, president</a:t>
            </a:r>
          </a:p>
          <a:p>
            <a:r>
              <a:rPr lang="en-US" sz="3200" b="1" dirty="0"/>
              <a:t>FROM presidents</a:t>
            </a:r>
          </a:p>
          <a:p>
            <a:r>
              <a:rPr lang="en-US" sz="3200" b="1" dirty="0"/>
              <a:t>WHERE continent LIKE '%America'</a:t>
            </a:r>
          </a:p>
          <a:p>
            <a:r>
              <a:rPr lang="en-US" sz="3200" b="1" dirty="0"/>
              <a:t>AND country NOT IN</a:t>
            </a:r>
          </a:p>
          <a:p>
            <a:r>
              <a:rPr lang="en-US" sz="3200" b="1" dirty="0"/>
              <a:t>(SELECT country</a:t>
            </a:r>
          </a:p>
          <a:p>
            <a:r>
              <a:rPr lang="en-US" sz="3200" b="1" dirty="0"/>
              <a:t>FROM states</a:t>
            </a:r>
          </a:p>
          <a:p>
            <a:r>
              <a:rPr lang="en-US" sz="3200" b="1" dirty="0"/>
              <a:t>WHERE </a:t>
            </a:r>
            <a:r>
              <a:rPr lang="en-US" sz="3200" b="1" dirty="0" err="1"/>
              <a:t>indep_year</a:t>
            </a:r>
            <a:r>
              <a:rPr lang="en-US" sz="3200" b="1" dirty="0"/>
              <a:t>&lt;1800);</a:t>
            </a:r>
          </a:p>
        </p:txBody>
      </p:sp>
    </p:spTree>
    <p:extLst>
      <p:ext uri="{BB962C8B-B14F-4D97-AF65-F5344CB8AC3E}">
        <p14:creationId xmlns:p14="http://schemas.microsoft.com/office/powerpoint/2010/main" val="2535973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--Subqueries inside SELECT</a:t>
            </a:r>
          </a:p>
          <a:p>
            <a:r>
              <a:rPr lang="en-US" sz="3200" b="1" dirty="0"/>
              <a:t>SELECT DISTINCT continent,</a:t>
            </a:r>
          </a:p>
          <a:p>
            <a:r>
              <a:rPr lang="en-US" sz="3200" b="1" dirty="0"/>
              <a:t>(SELECT COUNT(*)</a:t>
            </a:r>
          </a:p>
          <a:p>
            <a:r>
              <a:rPr lang="en-US" sz="3200" b="1" dirty="0"/>
              <a:t>FROM monarchs</a:t>
            </a:r>
          </a:p>
          <a:p>
            <a:r>
              <a:rPr lang="en-US" sz="3200" b="1" dirty="0"/>
              <a:t>WHERE </a:t>
            </a:r>
            <a:r>
              <a:rPr lang="en-US" sz="3200" b="1" dirty="0" err="1"/>
              <a:t>states.continent</a:t>
            </a:r>
            <a:r>
              <a:rPr lang="en-US" sz="3200" b="1" dirty="0"/>
              <a:t> = </a:t>
            </a:r>
            <a:r>
              <a:rPr lang="en-US" sz="3200" b="1" dirty="0" err="1"/>
              <a:t>monarchs.continent</a:t>
            </a:r>
            <a:r>
              <a:rPr lang="en-US" sz="3200" b="1" dirty="0"/>
              <a:t>) AS </a:t>
            </a:r>
            <a:r>
              <a:rPr lang="en-US" sz="3200" b="1" dirty="0" err="1"/>
              <a:t>monarch_count</a:t>
            </a:r>
            <a:endParaRPr lang="en-US" sz="3200" b="1" dirty="0"/>
          </a:p>
          <a:p>
            <a:r>
              <a:rPr lang="en-US" sz="3200" b="1" dirty="0"/>
              <a:t>FROM states;</a:t>
            </a:r>
          </a:p>
        </p:txBody>
      </p:sp>
    </p:spTree>
    <p:extLst>
      <p:ext uri="{BB962C8B-B14F-4D97-AF65-F5344CB8AC3E}">
        <p14:creationId xmlns:p14="http://schemas.microsoft.com/office/powerpoint/2010/main" val="150170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9)">
            <a:extLst>
              <a:ext uri="{FF2B5EF4-FFF2-40B4-BE49-F238E27FC236}">
                <a16:creationId xmlns:a16="http://schemas.microsoft.com/office/drawing/2014/main" id="{D856DFAC-8C28-76A5-34C1-F040E2B8E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0"/>
            <a:ext cx="1130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848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--Subqueries inside FROM</a:t>
            </a:r>
          </a:p>
          <a:p>
            <a:r>
              <a:rPr lang="en-US" sz="3200" b="1" dirty="0"/>
              <a:t>SELECT continent, MAX(</a:t>
            </a:r>
            <a:r>
              <a:rPr lang="en-US" sz="3200" b="1" dirty="0" err="1"/>
              <a:t>indep_year</a:t>
            </a:r>
            <a:r>
              <a:rPr lang="en-US" sz="3200" b="1" dirty="0"/>
              <a:t>) AS </a:t>
            </a:r>
            <a:r>
              <a:rPr lang="en-US" sz="3200" b="1" dirty="0" err="1"/>
              <a:t>most_recent</a:t>
            </a:r>
            <a:endParaRPr lang="en-US" sz="3200" b="1" dirty="0"/>
          </a:p>
          <a:p>
            <a:r>
              <a:rPr lang="en-US" sz="3200" b="1" dirty="0"/>
              <a:t>FROM states</a:t>
            </a:r>
          </a:p>
          <a:p>
            <a:r>
              <a:rPr lang="en-US" sz="3200" b="1" dirty="0"/>
              <a:t>GROUP BY continent;</a:t>
            </a:r>
          </a:p>
        </p:txBody>
      </p:sp>
    </p:spTree>
    <p:extLst>
      <p:ext uri="{BB962C8B-B14F-4D97-AF65-F5344CB8AC3E}">
        <p14:creationId xmlns:p14="http://schemas.microsoft.com/office/powerpoint/2010/main" val="2943955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463039" y="1074509"/>
            <a:ext cx="33621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-- Create employees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CREATE TABLE employees (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id INT PRIMARY KEY,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name VARCHAR(50),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 VARCHAR(50)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);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-- Insert data into employees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INSERT INTO employees (id, name,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VALUES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(1, 'John', 'Engineer'),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(2, 'Alice', 'Manager'),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(3, 'Michael', 'Developer’),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(4, 'Michael', 'Developer’),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(5, 'Michael', 'Developer');</a:t>
            </a:r>
          </a:p>
          <a:p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0EDAC-0583-448E-1DFC-6048DCCE0053}"/>
              </a:ext>
            </a:extLst>
          </p:cNvPr>
          <p:cNvSpPr txBox="1"/>
          <p:nvPr/>
        </p:nvSpPr>
        <p:spPr>
          <a:xfrm>
            <a:off x="6257778" y="1074509"/>
            <a:ext cx="33621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-- Create contractors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CREATE TABLE contractors (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id INT PRIMARY KEY,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name VARCHAR(50),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 VARCHAR(50)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);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-- Insert data into contractors table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INSERT INTO contractors (id, name, </a:t>
            </a:r>
            <a:r>
              <a:rPr lang="en-US" sz="2000" b="1" dirty="0" err="1">
                <a:solidFill>
                  <a:srgbClr val="FF0000"/>
                </a:solidFill>
              </a:rPr>
              <a:t>job_title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VALUES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(1, 'Sarah', 'Consultant'),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(2, 'Bob', 'Developer'),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(3, 'Emma', 'Analyst');</a:t>
            </a:r>
          </a:p>
        </p:txBody>
      </p:sp>
    </p:spTree>
    <p:extLst>
      <p:ext uri="{BB962C8B-B14F-4D97-AF65-F5344CB8AC3E}">
        <p14:creationId xmlns:p14="http://schemas.microsoft.com/office/powerpoint/2010/main" val="3879287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51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921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 all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526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-- UNION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UNION all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820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employees4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intersect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</p:txBody>
      </p:sp>
    </p:spTree>
    <p:extLst>
      <p:ext uri="{BB962C8B-B14F-4D97-AF65-F5344CB8AC3E}">
        <p14:creationId xmlns:p14="http://schemas.microsoft.com/office/powerpoint/2010/main" val="36673705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1688122" y="1378634"/>
            <a:ext cx="10086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employees4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except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contractors;</a:t>
            </a:r>
          </a:p>
        </p:txBody>
      </p:sp>
    </p:spTree>
    <p:extLst>
      <p:ext uri="{BB962C8B-B14F-4D97-AF65-F5344CB8AC3E}">
        <p14:creationId xmlns:p14="http://schemas.microsoft.com/office/powerpoint/2010/main" val="2566561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0916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3: Method 1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Find the </a:t>
            </a:r>
            <a:r>
              <a:rPr lang="en-US" sz="3200" b="1" dirty="0">
                <a:solidFill>
                  <a:srgbClr val="FFFF00"/>
                </a:solidFill>
              </a:rPr>
              <a:t>second-highest id </a:t>
            </a:r>
            <a:r>
              <a:rPr lang="en-US" sz="3200" b="1" dirty="0">
                <a:solidFill>
                  <a:srgbClr val="FF0000"/>
                </a:solidFill>
              </a:rPr>
              <a:t>in the employees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MAX(id) as </a:t>
            </a:r>
            <a:r>
              <a:rPr lang="en-US" sz="3200" b="1" dirty="0" err="1">
                <a:solidFill>
                  <a:srgbClr val="FF0000"/>
                </a:solidFill>
              </a:rPr>
              <a:t>second_highest_id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employees5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WHERE id &lt; (SELECT MAX(id) FROM employees5);</a:t>
            </a:r>
          </a:p>
        </p:txBody>
      </p:sp>
    </p:spTree>
    <p:extLst>
      <p:ext uri="{BB962C8B-B14F-4D97-AF65-F5344CB8AC3E}">
        <p14:creationId xmlns:p14="http://schemas.microsoft.com/office/powerpoint/2010/main" val="35345751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11978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3: Method 2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Find the </a:t>
            </a:r>
            <a:r>
              <a:rPr lang="en-US" sz="3200" b="1" dirty="0">
                <a:solidFill>
                  <a:srgbClr val="FFFF00"/>
                </a:solidFill>
              </a:rPr>
              <a:t>second-highest salary </a:t>
            </a:r>
            <a:r>
              <a:rPr lang="en-US" sz="3200" b="1" dirty="0">
                <a:solidFill>
                  <a:srgbClr val="FF0000"/>
                </a:solidFill>
              </a:rPr>
              <a:t>in the employees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top 1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(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select top 2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Employees5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desc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result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</a:t>
            </a:r>
          </a:p>
        </p:txBody>
      </p:sp>
    </p:spTree>
    <p:extLst>
      <p:ext uri="{BB962C8B-B14F-4D97-AF65-F5344CB8AC3E}">
        <p14:creationId xmlns:p14="http://schemas.microsoft.com/office/powerpoint/2010/main" val="424209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0)">
            <a:extLst>
              <a:ext uri="{FF2B5EF4-FFF2-40B4-BE49-F238E27FC236}">
                <a16:creationId xmlns:a16="http://schemas.microsoft.com/office/drawing/2014/main" id="{30DCC8E8-8897-D030-F3A5-5DCD162B64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0"/>
            <a:ext cx="7251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613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11978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3: Method 2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Find the </a:t>
            </a:r>
            <a:r>
              <a:rPr lang="en-US" sz="3200" b="1" dirty="0">
                <a:solidFill>
                  <a:srgbClr val="FFFF00"/>
                </a:solidFill>
              </a:rPr>
              <a:t>fourth-highest salary </a:t>
            </a:r>
            <a:r>
              <a:rPr lang="en-US" sz="3200" b="1" dirty="0">
                <a:solidFill>
                  <a:srgbClr val="FF0000"/>
                </a:solidFill>
              </a:rPr>
              <a:t>in the employees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top 1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(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select top 4 salary from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Employees5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desc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result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order by salary </a:t>
            </a:r>
          </a:p>
        </p:txBody>
      </p:sp>
    </p:spTree>
    <p:extLst>
      <p:ext uri="{BB962C8B-B14F-4D97-AF65-F5344CB8AC3E}">
        <p14:creationId xmlns:p14="http://schemas.microsoft.com/office/powerpoint/2010/main" val="3228791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09165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4: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Consider an example where we want to find all employees who have a job title that is present in a separate table: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id, name,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FROM employees4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WHERE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r>
              <a:rPr lang="en-US" sz="3200" b="1" dirty="0">
                <a:solidFill>
                  <a:srgbClr val="FF0000"/>
                </a:solidFill>
              </a:rPr>
              <a:t> NOT IN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(SELECT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r>
              <a:rPr lang="en-US" sz="3200" b="1" dirty="0">
                <a:solidFill>
                  <a:srgbClr val="FF0000"/>
                </a:solidFill>
              </a:rPr>
              <a:t> FROM employees4 where </a:t>
            </a:r>
            <a:r>
              <a:rPr lang="en-US" sz="3200" b="1" dirty="0" err="1">
                <a:solidFill>
                  <a:srgbClr val="FF0000"/>
                </a:solidFill>
              </a:rPr>
              <a:t>job_title</a:t>
            </a:r>
            <a:r>
              <a:rPr lang="en-US" sz="3200" b="1" dirty="0">
                <a:solidFill>
                  <a:srgbClr val="FF0000"/>
                </a:solidFill>
              </a:rPr>
              <a:t> like 'Developer' );</a:t>
            </a:r>
          </a:p>
        </p:txBody>
      </p:sp>
    </p:spTree>
    <p:extLst>
      <p:ext uri="{BB962C8B-B14F-4D97-AF65-F5344CB8AC3E}">
        <p14:creationId xmlns:p14="http://schemas.microsoft.com/office/powerpoint/2010/main" val="30916254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6ED07-9E4A-5615-ED03-57953EF47011}"/>
              </a:ext>
            </a:extLst>
          </p:cNvPr>
          <p:cNvSpPr txBox="1"/>
          <p:nvPr/>
        </p:nvSpPr>
        <p:spPr>
          <a:xfrm>
            <a:off x="703384" y="1012874"/>
            <a:ext cx="109165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Case Study 5: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A subquery to find employees with a salary greater than the average salary without having clause: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SELECT *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FROM employees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WHERE salary &gt; (SELECT AVG(salary) FROM employees);</a:t>
            </a:r>
          </a:p>
        </p:txBody>
      </p:sp>
    </p:spTree>
    <p:extLst>
      <p:ext uri="{BB962C8B-B14F-4D97-AF65-F5344CB8AC3E}">
        <p14:creationId xmlns:p14="http://schemas.microsoft.com/office/powerpoint/2010/main" val="37923035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55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811</Words>
  <Application>Microsoft Office PowerPoint</Application>
  <PresentationFormat>Widescreen</PresentationFormat>
  <Paragraphs>212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Office Theme</vt:lpstr>
      <vt:lpstr>Day 5</vt:lpstr>
      <vt:lpstr>PowerPoint Presentation</vt:lpstr>
      <vt:lpstr>Time For Revision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</dc:title>
  <dc:creator>sachin saxena</dc:creator>
  <cp:lastModifiedBy>Sachin Saxena</cp:lastModifiedBy>
  <cp:revision>34</cp:revision>
  <dcterms:created xsi:type="dcterms:W3CDTF">2023-07-17T10:50:11Z</dcterms:created>
  <dcterms:modified xsi:type="dcterms:W3CDTF">2024-01-12T11:54:42Z</dcterms:modified>
</cp:coreProperties>
</file>